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3" r:id="rId6"/>
    <p:sldId id="264" r:id="rId7"/>
    <p:sldId id="265" r:id="rId8"/>
    <p:sldId id="266" r:id="rId9"/>
    <p:sldId id="268" r:id="rId10"/>
    <p:sldId id="270" r:id="rId11"/>
    <p:sldId id="272" r:id="rId12"/>
    <p:sldId id="273" r:id="rId13"/>
    <p:sldId id="275" r:id="rId14"/>
    <p:sldId id="276" r:id="rId15"/>
    <p:sldId id="277" r:id="rId16"/>
    <p:sldId id="278" r:id="rId17"/>
    <p:sldId id="279" r:id="rId18"/>
    <p:sldId id="280" r:id="rId19"/>
    <p:sldId id="283" r:id="rId20"/>
    <p:sldId id="285" r:id="rId21"/>
    <p:sldId id="286" r:id="rId22"/>
    <p:sldId id="287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36C484-A0AC-4715-B307-B0FD2AB7B59A}" v="4" dt="2024-10-28T19:03:54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99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, Andrew K. (DOT)" userId="bc92c5dd-ef8a-4c33-8da1-1bab13f1fec8" providerId="ADAL" clId="{2E36C484-A0AC-4715-B307-B0FD2AB7B59A}"/>
    <pc:docChg chg="undo custSel addSld delSld modSld sldOrd">
      <pc:chgData name="Paul, Andrew K. (DOT)" userId="bc92c5dd-ef8a-4c33-8da1-1bab13f1fec8" providerId="ADAL" clId="{2E36C484-A0AC-4715-B307-B0FD2AB7B59A}" dt="2024-10-28T19:05:20.693" v="129" actId="20577"/>
      <pc:docMkLst>
        <pc:docMk/>
      </pc:docMkLst>
      <pc:sldChg chg="addSp modSp mod">
        <pc:chgData name="Paul, Andrew K. (DOT)" userId="bc92c5dd-ef8a-4c33-8da1-1bab13f1fec8" providerId="ADAL" clId="{2E36C484-A0AC-4715-B307-B0FD2AB7B59A}" dt="2024-10-28T19:04:11.700" v="119" actId="1076"/>
        <pc:sldMkLst>
          <pc:docMk/>
          <pc:sldMk cId="263101339" sldId="256"/>
        </pc:sldMkLst>
        <pc:spChg chg="add mod">
          <ac:chgData name="Paul, Andrew K. (DOT)" userId="bc92c5dd-ef8a-4c33-8da1-1bab13f1fec8" providerId="ADAL" clId="{2E36C484-A0AC-4715-B307-B0FD2AB7B59A}" dt="2024-10-28T19:03:40.163" v="90" actId="113"/>
          <ac:spMkLst>
            <pc:docMk/>
            <pc:sldMk cId="263101339" sldId="256"/>
            <ac:spMk id="2" creationId="{E48E0EF2-72F4-1246-CDDE-6252D2602A18}"/>
          </ac:spMkLst>
        </pc:spChg>
        <pc:spChg chg="add mod">
          <ac:chgData name="Paul, Andrew K. (DOT)" userId="bc92c5dd-ef8a-4c33-8da1-1bab13f1fec8" providerId="ADAL" clId="{2E36C484-A0AC-4715-B307-B0FD2AB7B59A}" dt="2024-10-28T19:03:30.220" v="88" actId="114"/>
          <ac:spMkLst>
            <pc:docMk/>
            <pc:sldMk cId="263101339" sldId="256"/>
            <ac:spMk id="3" creationId="{141D0CC5-98EE-A224-CD86-584080B287D1}"/>
          </ac:spMkLst>
        </pc:spChg>
        <pc:spChg chg="add mod">
          <ac:chgData name="Paul, Andrew K. (DOT)" userId="bc92c5dd-ef8a-4c33-8da1-1bab13f1fec8" providerId="ADAL" clId="{2E36C484-A0AC-4715-B307-B0FD2AB7B59A}" dt="2024-10-28T19:04:11.700" v="119" actId="1076"/>
          <ac:spMkLst>
            <pc:docMk/>
            <pc:sldMk cId="263101339" sldId="256"/>
            <ac:spMk id="4" creationId="{59F0A4D3-2F98-D34B-6636-0D3EABF309F4}"/>
          </ac:spMkLst>
        </pc:spChg>
      </pc:sldChg>
      <pc:sldChg chg="delSp del mod">
        <pc:chgData name="Paul, Andrew K. (DOT)" userId="bc92c5dd-ef8a-4c33-8da1-1bab13f1fec8" providerId="ADAL" clId="{2E36C484-A0AC-4715-B307-B0FD2AB7B59A}" dt="2024-10-28T18:51:06.806" v="7" actId="2696"/>
        <pc:sldMkLst>
          <pc:docMk/>
          <pc:sldMk cId="654487308" sldId="258"/>
        </pc:sldMkLst>
        <pc:picChg chg="del">
          <ac:chgData name="Paul, Andrew K. (DOT)" userId="bc92c5dd-ef8a-4c33-8da1-1bab13f1fec8" providerId="ADAL" clId="{2E36C484-A0AC-4715-B307-B0FD2AB7B59A}" dt="2024-10-28T18:50:48.925" v="6" actId="478"/>
          <ac:picMkLst>
            <pc:docMk/>
            <pc:sldMk cId="654487308" sldId="258"/>
            <ac:picMk id="3" creationId="{5896DB12-2B35-BC8B-38CD-F4657E644194}"/>
          </ac:picMkLst>
        </pc:picChg>
      </pc:sldChg>
      <pc:sldChg chg="del">
        <pc:chgData name="Paul, Andrew K. (DOT)" userId="bc92c5dd-ef8a-4c33-8da1-1bab13f1fec8" providerId="ADAL" clId="{2E36C484-A0AC-4715-B307-B0FD2AB7B59A}" dt="2024-10-28T18:48:46.284" v="0" actId="47"/>
        <pc:sldMkLst>
          <pc:docMk/>
          <pc:sldMk cId="2229809061" sldId="267"/>
        </pc:sldMkLst>
      </pc:sldChg>
      <pc:sldChg chg="del">
        <pc:chgData name="Paul, Andrew K. (DOT)" userId="bc92c5dd-ef8a-4c33-8da1-1bab13f1fec8" providerId="ADAL" clId="{2E36C484-A0AC-4715-B307-B0FD2AB7B59A}" dt="2024-10-28T18:49:08.243" v="1" actId="47"/>
        <pc:sldMkLst>
          <pc:docMk/>
          <pc:sldMk cId="1319734808" sldId="269"/>
        </pc:sldMkLst>
      </pc:sldChg>
      <pc:sldChg chg="del">
        <pc:chgData name="Paul, Andrew K. (DOT)" userId="bc92c5dd-ef8a-4c33-8da1-1bab13f1fec8" providerId="ADAL" clId="{2E36C484-A0AC-4715-B307-B0FD2AB7B59A}" dt="2024-10-28T18:49:13.248" v="2" actId="47"/>
        <pc:sldMkLst>
          <pc:docMk/>
          <pc:sldMk cId="1464426029" sldId="271"/>
        </pc:sldMkLst>
      </pc:sldChg>
      <pc:sldChg chg="del">
        <pc:chgData name="Paul, Andrew K. (DOT)" userId="bc92c5dd-ef8a-4c33-8da1-1bab13f1fec8" providerId="ADAL" clId="{2E36C484-A0AC-4715-B307-B0FD2AB7B59A}" dt="2024-10-28T18:49:31.733" v="3" actId="47"/>
        <pc:sldMkLst>
          <pc:docMk/>
          <pc:sldMk cId="2942238473" sldId="274"/>
        </pc:sldMkLst>
      </pc:sldChg>
      <pc:sldChg chg="del">
        <pc:chgData name="Paul, Andrew K. (DOT)" userId="bc92c5dd-ef8a-4c33-8da1-1bab13f1fec8" providerId="ADAL" clId="{2E36C484-A0AC-4715-B307-B0FD2AB7B59A}" dt="2024-10-28T18:50:15.239" v="4" actId="47"/>
        <pc:sldMkLst>
          <pc:docMk/>
          <pc:sldMk cId="661607203" sldId="281"/>
        </pc:sldMkLst>
      </pc:sldChg>
      <pc:sldChg chg="del">
        <pc:chgData name="Paul, Andrew K. (DOT)" userId="bc92c5dd-ef8a-4c33-8da1-1bab13f1fec8" providerId="ADAL" clId="{2E36C484-A0AC-4715-B307-B0FD2AB7B59A}" dt="2024-10-28T18:50:18.798" v="5" actId="47"/>
        <pc:sldMkLst>
          <pc:docMk/>
          <pc:sldMk cId="2389056308" sldId="282"/>
        </pc:sldMkLst>
      </pc:sldChg>
      <pc:sldChg chg="ord">
        <pc:chgData name="Paul, Andrew K. (DOT)" userId="bc92c5dd-ef8a-4c33-8da1-1bab13f1fec8" providerId="ADAL" clId="{2E36C484-A0AC-4715-B307-B0FD2AB7B59A}" dt="2024-10-28T18:53:45.780" v="12"/>
        <pc:sldMkLst>
          <pc:docMk/>
          <pc:sldMk cId="4242569572" sldId="284"/>
        </pc:sldMkLst>
      </pc:sldChg>
      <pc:sldChg chg="modSp add mod">
        <pc:chgData name="Paul, Andrew K. (DOT)" userId="bc92c5dd-ef8a-4c33-8da1-1bab13f1fec8" providerId="ADAL" clId="{2E36C484-A0AC-4715-B307-B0FD2AB7B59A}" dt="2024-10-28T19:05:20.693" v="129" actId="20577"/>
        <pc:sldMkLst>
          <pc:docMk/>
          <pc:sldMk cId="0" sldId="285"/>
        </pc:sldMkLst>
        <pc:spChg chg="mod">
          <ac:chgData name="Paul, Andrew K. (DOT)" userId="bc92c5dd-ef8a-4c33-8da1-1bab13f1fec8" providerId="ADAL" clId="{2E36C484-A0AC-4715-B307-B0FD2AB7B59A}" dt="2024-10-28T19:05:20.693" v="129" actId="20577"/>
          <ac:spMkLst>
            <pc:docMk/>
            <pc:sldMk cId="0" sldId="285"/>
            <ac:spMk id="2" creationId="{00000000-0000-0000-0000-000000000000}"/>
          </ac:spMkLst>
        </pc:spChg>
      </pc:sldChg>
      <pc:sldChg chg="modSp add mod">
        <pc:chgData name="Paul, Andrew K. (DOT)" userId="bc92c5dd-ef8a-4c33-8da1-1bab13f1fec8" providerId="ADAL" clId="{2E36C484-A0AC-4715-B307-B0FD2AB7B59A}" dt="2024-10-28T18:53:05.502" v="9" actId="27636"/>
        <pc:sldMkLst>
          <pc:docMk/>
          <pc:sldMk cId="2874219690" sldId="286"/>
        </pc:sldMkLst>
        <pc:spChg chg="mod">
          <ac:chgData name="Paul, Andrew K. (DOT)" userId="bc92c5dd-ef8a-4c33-8da1-1bab13f1fec8" providerId="ADAL" clId="{2E36C484-A0AC-4715-B307-B0FD2AB7B59A}" dt="2024-10-28T18:53:05.502" v="9" actId="27636"/>
          <ac:spMkLst>
            <pc:docMk/>
            <pc:sldMk cId="2874219690" sldId="286"/>
            <ac:spMk id="4" creationId="{5FD94FC6-B076-F88F-BA49-3D0D10863760}"/>
          </ac:spMkLst>
        </pc:spChg>
      </pc:sldChg>
      <pc:sldChg chg="modSp add mod">
        <pc:chgData name="Paul, Andrew K. (DOT)" userId="bc92c5dd-ef8a-4c33-8da1-1bab13f1fec8" providerId="ADAL" clId="{2E36C484-A0AC-4715-B307-B0FD2AB7B59A}" dt="2024-10-28T18:53:05.513" v="10" actId="27636"/>
        <pc:sldMkLst>
          <pc:docMk/>
          <pc:sldMk cId="4196459349" sldId="287"/>
        </pc:sldMkLst>
        <pc:spChg chg="mod">
          <ac:chgData name="Paul, Andrew K. (DOT)" userId="bc92c5dd-ef8a-4c33-8da1-1bab13f1fec8" providerId="ADAL" clId="{2E36C484-A0AC-4715-B307-B0FD2AB7B59A}" dt="2024-10-28T18:53:05.513" v="10" actId="27636"/>
          <ac:spMkLst>
            <pc:docMk/>
            <pc:sldMk cId="4196459349" sldId="287"/>
            <ac:spMk id="4" creationId="{5FD94FC6-B076-F88F-BA49-3D0D1086376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7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7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22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1450" y="228600"/>
            <a:ext cx="8799195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49169" y="3106534"/>
            <a:ext cx="4843463" cy="3116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86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459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2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3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7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7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5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4B616E-74DA-43F4-914D-DE367E2695F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A318E1-7853-436A-B51C-E4A4C2537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6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ar with a sign&#10;&#10;Description automatically generated">
            <a:extLst>
              <a:ext uri="{FF2B5EF4-FFF2-40B4-BE49-F238E27FC236}">
                <a16:creationId xmlns:a16="http://schemas.microsoft.com/office/drawing/2014/main" id="{1A4C1DB4-A542-C626-AE13-77680BEE9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8E0EF2-72F4-1246-CDDE-6252D2602A18}"/>
              </a:ext>
            </a:extLst>
          </p:cNvPr>
          <p:cNvSpPr txBox="1"/>
          <p:nvPr/>
        </p:nvSpPr>
        <p:spPr>
          <a:xfrm>
            <a:off x="742950" y="3914775"/>
            <a:ext cx="3307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ABC EVSE Update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D0CC5-98EE-A224-CD86-584080B287D1}"/>
              </a:ext>
            </a:extLst>
          </p:cNvPr>
          <p:cNvSpPr txBox="1"/>
          <p:nvPr/>
        </p:nvSpPr>
        <p:spPr>
          <a:xfrm>
            <a:off x="742950" y="4552949"/>
            <a:ext cx="33075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October 29,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0A4D3-2F98-D34B-6636-0D3EABF309F4}"/>
              </a:ext>
            </a:extLst>
          </p:cNvPr>
          <p:cNvSpPr txBox="1"/>
          <p:nvPr/>
        </p:nvSpPr>
        <p:spPr>
          <a:xfrm>
            <a:off x="742950" y="4245172"/>
            <a:ext cx="33075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Chris Aiello &amp; Andy Paul</a:t>
            </a:r>
          </a:p>
        </p:txBody>
      </p:sp>
    </p:spTree>
    <p:extLst>
      <p:ext uri="{BB962C8B-B14F-4D97-AF65-F5344CB8AC3E}">
        <p14:creationId xmlns:p14="http://schemas.microsoft.com/office/powerpoint/2010/main" val="263101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olorful icons&#10;&#10;Description automatically generated with medium confidence">
            <a:extLst>
              <a:ext uri="{FF2B5EF4-FFF2-40B4-BE49-F238E27FC236}">
                <a16:creationId xmlns:a16="http://schemas.microsoft.com/office/drawing/2014/main" id="{515205DC-B4C4-B464-6DAC-BEAE685BA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14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 charging at a charging station&#10;&#10;Description automatically generated">
            <a:extLst>
              <a:ext uri="{FF2B5EF4-FFF2-40B4-BE49-F238E27FC236}">
                <a16:creationId xmlns:a16="http://schemas.microsoft.com/office/drawing/2014/main" id="{E598B7B4-FB75-6C50-25AB-3C1B6C405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9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542CDB-3BF3-B5CF-208C-C91E1EA27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70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ap of a vehicle charging station&#10;&#10;Description automatically generated">
            <a:extLst>
              <a:ext uri="{FF2B5EF4-FFF2-40B4-BE49-F238E27FC236}">
                <a16:creationId xmlns:a16="http://schemas.microsoft.com/office/drawing/2014/main" id="{590D624C-A3B9-73CC-1B2D-F357107DD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images of cars and a charging station&#10;&#10;Description automatically generated">
            <a:extLst>
              <a:ext uri="{FF2B5EF4-FFF2-40B4-BE49-F238E27FC236}">
                <a16:creationId xmlns:a16="http://schemas.microsoft.com/office/drawing/2014/main" id="{0E009CAE-4551-F6C9-BEA1-56BFFA479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8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ar charging at a charging station&#10;&#10;Description automatically generated">
            <a:extLst>
              <a:ext uri="{FF2B5EF4-FFF2-40B4-BE49-F238E27FC236}">
                <a16:creationId xmlns:a16="http://schemas.microsoft.com/office/drawing/2014/main" id="{1597F5F2-0CD9-59A4-826E-739F51EAE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6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diagram of a construction project&#10;&#10;Description automatically generated">
            <a:extLst>
              <a:ext uri="{FF2B5EF4-FFF2-40B4-BE49-F238E27FC236}">
                <a16:creationId xmlns:a16="http://schemas.microsoft.com/office/drawing/2014/main" id="{3E5737D9-0D3C-C1CD-5A03-3B2FA57C6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57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ar&#10;&#10;Description automatically generated">
            <a:extLst>
              <a:ext uri="{FF2B5EF4-FFF2-40B4-BE49-F238E27FC236}">
                <a16:creationId xmlns:a16="http://schemas.microsoft.com/office/drawing/2014/main" id="{763A7798-095A-8B80-5031-18A232B8F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56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D0AFBED-4824-161B-545F-261EBB05F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38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D5A1D48-A2B7-771E-C687-81FECEBBD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6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car&#10;&#10;Description automatically generated">
            <a:extLst>
              <a:ext uri="{FF2B5EF4-FFF2-40B4-BE49-F238E27FC236}">
                <a16:creationId xmlns:a16="http://schemas.microsoft.com/office/drawing/2014/main" id="{5FE134BC-AA0F-20E2-41FA-338D41A21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9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460837" y="2800350"/>
            <a:ext cx="6227151" cy="402033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049" marR="3810" algn="ctr">
              <a:lnSpc>
                <a:spcPct val="100000"/>
              </a:lnSpc>
              <a:spcBef>
                <a:spcPts val="75"/>
              </a:spcBef>
              <a:tabLst>
                <a:tab pos="756761" algn="l"/>
                <a:tab pos="1118711" algn="l"/>
                <a:tab pos="1215866" algn="l"/>
                <a:tab pos="1733550" algn="l"/>
                <a:tab pos="2186464" algn="l"/>
                <a:tab pos="2861309" algn="l"/>
                <a:tab pos="3081338" algn="l"/>
                <a:tab pos="3968115" algn="l"/>
              </a:tabLst>
            </a:pPr>
            <a:r>
              <a:rPr lang="en-US" sz="2550" i="0" spc="-8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MassDOT EVSE CFI Grant Overview</a:t>
            </a:r>
            <a:endParaRPr sz="255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7680" y="4735273"/>
            <a:ext cx="2151823" cy="9039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22742" y="1590676"/>
            <a:ext cx="1443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900">
                <a:latin typeface="HelveticaNeueLTStd-Roman"/>
                <a:cs typeface="HelveticaNeueLTStd-Roman"/>
              </a:rPr>
              <a:t>4</a:t>
            </a:r>
            <a:endParaRPr sz="900">
              <a:latin typeface="HelveticaNeueLTStd-Roman"/>
              <a:cs typeface="HelveticaNeueLTStd-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6275" y="2264186"/>
            <a:ext cx="7948613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  <a:tabLst>
                <a:tab pos="180975" algn="l"/>
              </a:tabLst>
            </a:pPr>
            <a:endParaRPr lang="en-US" sz="1125">
              <a:solidFill>
                <a:srgbClr val="231F20"/>
              </a:solidFill>
              <a:latin typeface="HelveticaNeueLTStd-Roman"/>
              <a:cs typeface="HelveticaNeueLTStd-Roman"/>
            </a:endParaRPr>
          </a:p>
          <a:p>
            <a:pPr marL="180975" marR="3810" lvl="2" indent="-171450">
              <a:spcBef>
                <a:spcPts val="75"/>
              </a:spcBef>
              <a:buChar char="•"/>
              <a:tabLst>
                <a:tab pos="180975" algn="l"/>
              </a:tabLst>
            </a:pPr>
            <a:endParaRPr lang="en-US" sz="1125">
              <a:solidFill>
                <a:srgbClr val="231F20"/>
              </a:solidFill>
              <a:latin typeface="HelveticaNeueLTStd-Roman"/>
              <a:cs typeface="HelveticaNeueLTStd-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6275" y="1214686"/>
            <a:ext cx="7649528" cy="335092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ts val="2609"/>
              </a:lnSpc>
              <a:spcBef>
                <a:spcPts val="75"/>
              </a:spcBef>
            </a:pPr>
            <a:r>
              <a:rPr lang="en-US" sz="2100" spc="-8" dirty="0">
                <a:latin typeface="Poppins" pitchFamily="2" charset="77"/>
                <a:cs typeface="Poppins" pitchFamily="2" charset="77"/>
              </a:rPr>
              <a:t>MassDOT &amp; MBTA CFI Round 2 Grant Application</a:t>
            </a:r>
            <a:endParaRPr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94FC6-B076-F88F-BA49-3D0D10863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1828800"/>
            <a:ext cx="7981945" cy="152060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4000"/>
              </a:lnSpc>
              <a:spcBef>
                <a:spcPts val="75"/>
              </a:spcBef>
            </a:pPr>
            <a:endParaRPr lang="en-US" sz="825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marR="3810" indent="-171450">
              <a:lnSpc>
                <a:spcPct val="114000"/>
              </a:lnSpc>
              <a:spcBef>
                <a:spcPts val="75"/>
              </a:spcBef>
              <a:buFontTx/>
              <a:buChar char="•"/>
              <a:tabLst>
                <a:tab pos="180975" algn="l"/>
              </a:tabLst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MassDOT submitted a joint application with MBTA</a:t>
            </a:r>
          </a:p>
          <a:p>
            <a:pPr marL="523875" marR="3810" lvl="1" indent="-171450" algn="just">
              <a:lnSpc>
                <a:spcPct val="114000"/>
              </a:lnSpc>
              <a:spcBef>
                <a:spcPts val="75"/>
              </a:spcBef>
              <a:buFontTx/>
              <a:buChar char="•"/>
              <a:tabLst>
                <a:tab pos="180975" algn="l"/>
              </a:tabLst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$800 million in total funding available</a:t>
            </a:r>
          </a:p>
          <a:p>
            <a:pPr marL="523875" marR="3810" lvl="1" indent="-171450" algn="just">
              <a:lnSpc>
                <a:spcPct val="114000"/>
              </a:lnSpc>
              <a:spcBef>
                <a:spcPts val="75"/>
              </a:spcBef>
              <a:buFontTx/>
              <a:buChar char="•"/>
              <a:tabLst>
                <a:tab pos="180975" algn="l"/>
              </a:tabLst>
            </a:pPr>
            <a:r>
              <a:rPr lang="en-US" dirty="0">
                <a:solidFill>
                  <a:srgbClr val="231F2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Requesting $14.4 Million in Funding over 5 years out of a total of $18 million</a:t>
            </a:r>
          </a:p>
          <a:p>
            <a:pPr marL="523875" marR="3810" lvl="1" indent="-171450" algn="just">
              <a:lnSpc>
                <a:spcPct val="114000"/>
              </a:lnSpc>
              <a:spcBef>
                <a:spcPts val="75"/>
              </a:spcBef>
              <a:buFontTx/>
              <a:buChar char="•"/>
              <a:tabLst>
                <a:tab pos="180975" algn="l"/>
              </a:tabLst>
            </a:pPr>
            <a:r>
              <a:rPr lang="en-US" dirty="0">
                <a:solidFill>
                  <a:srgbClr val="231F2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MassDOT CFI Program Vision: Promote EV adoption, both passenger and fleet </a:t>
            </a:r>
          </a:p>
          <a:p>
            <a:pPr marL="180975" marR="3810" indent="-171450" algn="just">
              <a:lnSpc>
                <a:spcPct val="114000"/>
              </a:lnSpc>
              <a:spcBef>
                <a:spcPts val="75"/>
              </a:spcBef>
              <a:tabLst>
                <a:tab pos="180975" algn="l"/>
              </a:tabLst>
            </a:pPr>
            <a:r>
              <a:rPr lang="en-US" sz="1800" b="1" dirty="0">
                <a:solidFill>
                  <a:srgbClr val="231F2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Emphasis on Multimodal Hubs</a:t>
            </a:r>
            <a:endParaRPr lang="en-US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8895" y="5419725"/>
            <a:ext cx="1649325" cy="33337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95E5528-4A29-7A8E-CD29-5F37C4EF6F06}"/>
              </a:ext>
            </a:extLst>
          </p:cNvPr>
          <p:cNvGraphicFramePr>
            <a:graphicFrameLocks noGrp="1"/>
          </p:cNvGraphicFramePr>
          <p:nvPr/>
        </p:nvGraphicFramePr>
        <p:xfrm>
          <a:off x="2052900" y="3540273"/>
          <a:ext cx="5038201" cy="1706880"/>
        </p:xfrm>
        <a:graphic>
          <a:graphicData uri="http://schemas.openxmlformats.org/drawingml/2006/table">
            <a:tbl>
              <a:tblPr firstRow="1" firstCol="1" lastRow="1">
                <a:tableStyleId>{5C22544A-7EE6-4342-B048-85BDC9FD1C3A}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131053806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949015261"/>
                    </a:ext>
                  </a:extLst>
                </a:gridCol>
                <a:gridCol w="717661">
                  <a:extLst>
                    <a:ext uri="{9D8B030D-6E8A-4147-A177-3AD203B41FA5}">
                      <a16:colId xmlns:a16="http://schemas.microsoft.com/office/drawing/2014/main" val="42132675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39928254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 </a:t>
                      </a:r>
                      <a:endParaRPr lang="en-US" sz="900" i="1">
                        <a:solidFill>
                          <a:srgbClr val="44546A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Number of Locations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Level 2 Ports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Level 3 Ports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extLst>
                  <a:ext uri="{0D108BD9-81ED-4DB2-BD59-A6C34878D82A}">
                    <a16:rowId xmlns:a16="http://schemas.microsoft.com/office/drawing/2014/main" val="26486091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MBTA Rapid Transit Station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127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extLst>
                  <a:ext uri="{0D108BD9-81ED-4DB2-BD59-A6C34878D82A}">
                    <a16:rowId xmlns:a16="http://schemas.microsoft.com/office/drawing/2014/main" val="24922612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MBTA Commuter Ferry Station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extLst>
                  <a:ext uri="{0D108BD9-81ED-4DB2-BD59-A6C34878D82A}">
                    <a16:rowId xmlns:a16="http://schemas.microsoft.com/office/drawing/2014/main" val="8601651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MBTA Commuter Rail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extLst>
                  <a:ext uri="{0D108BD9-81ED-4DB2-BD59-A6C34878D82A}">
                    <a16:rowId xmlns:a16="http://schemas.microsoft.com/office/drawing/2014/main" val="40158069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MassDOT Park and Ride Facilities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111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extLst>
                  <a:ext uri="{0D108BD9-81ED-4DB2-BD59-A6C34878D82A}">
                    <a16:rowId xmlns:a16="http://schemas.microsoft.com/office/drawing/2014/main" val="4107712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</a:t>
                      </a:r>
                      <a:endParaRPr lang="en-US" sz="1200" i="1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458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14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43060" marR="43060" marT="0" marB="0" anchor="ctr"/>
                </a:tc>
                <a:extLst>
                  <a:ext uri="{0D108BD9-81ED-4DB2-BD59-A6C34878D82A}">
                    <a16:rowId xmlns:a16="http://schemas.microsoft.com/office/drawing/2014/main" val="1542735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219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22742" y="1590676"/>
            <a:ext cx="1443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900">
                <a:latin typeface="HelveticaNeueLTStd-Roman"/>
                <a:cs typeface="HelveticaNeueLTStd-Roman"/>
              </a:rPr>
              <a:t>5</a:t>
            </a:r>
            <a:endParaRPr sz="900">
              <a:latin typeface="HelveticaNeueLTStd-Roman"/>
              <a:cs typeface="HelveticaNeueLTStd-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6275" y="1214686"/>
            <a:ext cx="7649528" cy="335092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ts val="2609"/>
              </a:lnSpc>
              <a:spcBef>
                <a:spcPts val="75"/>
              </a:spcBef>
            </a:pPr>
            <a:r>
              <a:rPr lang="en-US" sz="2100" spc="-8" dirty="0">
                <a:latin typeface="Poppins" pitchFamily="2" charset="77"/>
                <a:cs typeface="Poppins" pitchFamily="2" charset="77"/>
              </a:rPr>
              <a:t>CFI Grant: Potential Locations</a:t>
            </a:r>
            <a:endParaRPr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94FC6-B076-F88F-BA49-3D0D10863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1828799"/>
            <a:ext cx="2911343" cy="34212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4000"/>
              </a:lnSpc>
              <a:spcBef>
                <a:spcPts val="75"/>
              </a:spcBef>
            </a:pPr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0975" marR="3810" indent="-171450">
              <a:lnSpc>
                <a:spcPct val="114000"/>
              </a:lnSpc>
              <a:spcBef>
                <a:spcPts val="75"/>
              </a:spcBef>
              <a:tabLst>
                <a:tab pos="180975" algn="l"/>
              </a:tabLst>
            </a:pPr>
            <a:r>
              <a:rPr lang="en-US" sz="1500" b="1">
                <a:solidFill>
                  <a:srgbClr val="231F2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Massachusetts Environmental Justice (EJ) and Climate Equity and Justice Screening Tool (CEJST) communities</a:t>
            </a:r>
          </a:p>
          <a:p>
            <a:pPr marR="3810" lvl="1" indent="-171450">
              <a:lnSpc>
                <a:spcPct val="114000"/>
              </a:lnSpc>
              <a:spcBef>
                <a:spcPts val="75"/>
              </a:spcBef>
              <a:tabLst>
                <a:tab pos="180975" algn="l"/>
              </a:tabLst>
            </a:pPr>
            <a:r>
              <a:rPr lang="en-US" sz="1200">
                <a:solidFill>
                  <a:srgbClr val="231F2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77% of new ports to be located within EJ communities</a:t>
            </a:r>
          </a:p>
          <a:p>
            <a:pPr marR="3810" lvl="1" indent="-171450">
              <a:lnSpc>
                <a:spcPct val="114000"/>
              </a:lnSpc>
              <a:spcBef>
                <a:spcPts val="75"/>
              </a:spcBef>
              <a:tabLst>
                <a:tab pos="180975" algn="l"/>
              </a:tabLst>
            </a:pPr>
            <a:r>
              <a:rPr lang="en-US" sz="1200">
                <a:solidFill>
                  <a:srgbClr val="231F2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Public engagement with EJ communities online and through local community organizations</a:t>
            </a:r>
          </a:p>
          <a:p>
            <a:pPr marL="180975" marR="3810" indent="-171450">
              <a:lnSpc>
                <a:spcPct val="114000"/>
              </a:lnSpc>
              <a:spcBef>
                <a:spcPts val="75"/>
              </a:spcBef>
              <a:tabLst>
                <a:tab pos="180975" algn="l"/>
              </a:tabLst>
            </a:pPr>
            <a:r>
              <a:rPr lang="en-US" sz="1500" b="1">
                <a:solidFill>
                  <a:srgbClr val="231F2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Presence of multi-unit housing near project locations</a:t>
            </a:r>
            <a:endParaRPr lang="en-US" sz="1800" b="1">
              <a:solidFill>
                <a:srgbClr val="231F2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8895" y="5419725"/>
            <a:ext cx="1649325" cy="33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097D1-5C5C-C5B2-C3DB-B7D04E543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3908" r="2946" b="17577"/>
          <a:stretch/>
        </p:blipFill>
        <p:spPr bwMode="auto">
          <a:xfrm>
            <a:off x="3657601" y="1972207"/>
            <a:ext cx="4996577" cy="324541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693BC2-39A5-9BFC-F4ED-84F6EA367060}"/>
              </a:ext>
            </a:extLst>
          </p:cNvPr>
          <p:cNvSpPr/>
          <p:nvPr/>
        </p:nvSpPr>
        <p:spPr>
          <a:xfrm>
            <a:off x="4669155" y="2678906"/>
            <a:ext cx="41148" cy="411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8925FA-8E53-6517-B0AF-98A3620B452A}"/>
              </a:ext>
            </a:extLst>
          </p:cNvPr>
          <p:cNvSpPr/>
          <p:nvPr/>
        </p:nvSpPr>
        <p:spPr>
          <a:xfrm>
            <a:off x="3926777" y="4141946"/>
            <a:ext cx="41148" cy="4114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0052F-EEAE-18EC-2477-1ACA90A2B8FB}"/>
              </a:ext>
            </a:extLst>
          </p:cNvPr>
          <p:cNvSpPr/>
          <p:nvPr/>
        </p:nvSpPr>
        <p:spPr>
          <a:xfrm>
            <a:off x="3926777" y="4245388"/>
            <a:ext cx="41148" cy="4114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ADC6ED-ADC2-19A7-5CCB-A558E71740F0}"/>
              </a:ext>
            </a:extLst>
          </p:cNvPr>
          <p:cNvSpPr/>
          <p:nvPr/>
        </p:nvSpPr>
        <p:spPr>
          <a:xfrm>
            <a:off x="3921919" y="4040505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92E688-E2FE-4440-237D-C54B305F022E}"/>
              </a:ext>
            </a:extLst>
          </p:cNvPr>
          <p:cNvSpPr/>
          <p:nvPr/>
        </p:nvSpPr>
        <p:spPr>
          <a:xfrm>
            <a:off x="7991475" y="2512314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2D5AD0-D925-918B-4822-DF03A28A8A2C}"/>
              </a:ext>
            </a:extLst>
          </p:cNvPr>
          <p:cNvSpPr/>
          <p:nvPr/>
        </p:nvSpPr>
        <p:spPr>
          <a:xfrm>
            <a:off x="3923348" y="3937640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7EBE585-A8CD-E587-F710-FBFADEFA211F}"/>
              </a:ext>
            </a:extLst>
          </p:cNvPr>
          <p:cNvSpPr/>
          <p:nvPr/>
        </p:nvSpPr>
        <p:spPr>
          <a:xfrm>
            <a:off x="3917918" y="4343828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48DBEB4-4B99-34BD-13AC-84C6CB5A77EB}"/>
              </a:ext>
            </a:extLst>
          </p:cNvPr>
          <p:cNvSpPr/>
          <p:nvPr/>
        </p:nvSpPr>
        <p:spPr>
          <a:xfrm>
            <a:off x="8152448" y="3143250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985CBE9-0B19-3B7A-1ECC-BECFF94F9A42}"/>
              </a:ext>
            </a:extLst>
          </p:cNvPr>
          <p:cNvSpPr/>
          <p:nvPr/>
        </p:nvSpPr>
        <p:spPr>
          <a:xfrm>
            <a:off x="7763828" y="3198971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116B11A-8075-5A89-A83F-BD17992F4FF2}"/>
              </a:ext>
            </a:extLst>
          </p:cNvPr>
          <p:cNvSpPr/>
          <p:nvPr/>
        </p:nvSpPr>
        <p:spPr>
          <a:xfrm>
            <a:off x="7999571" y="2841784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40941D86-9CBF-C75F-0287-F981E5B192E5}"/>
              </a:ext>
            </a:extLst>
          </p:cNvPr>
          <p:cNvSpPr/>
          <p:nvPr/>
        </p:nvSpPr>
        <p:spPr>
          <a:xfrm>
            <a:off x="8320088" y="2204561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26D5C6C-5AC1-4ABD-9AA4-A810F9869229}"/>
              </a:ext>
            </a:extLst>
          </p:cNvPr>
          <p:cNvSpPr/>
          <p:nvPr/>
        </p:nvSpPr>
        <p:spPr>
          <a:xfrm>
            <a:off x="8354378" y="2165985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AC42FA3-3124-9D3F-E10E-7D8BF7810188}"/>
              </a:ext>
            </a:extLst>
          </p:cNvPr>
          <p:cNvSpPr/>
          <p:nvPr/>
        </p:nvSpPr>
        <p:spPr>
          <a:xfrm>
            <a:off x="8375333" y="2103120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88C166-BC9C-56CE-6FA1-8F2A61AE14DC}"/>
              </a:ext>
            </a:extLst>
          </p:cNvPr>
          <p:cNvSpPr/>
          <p:nvPr/>
        </p:nvSpPr>
        <p:spPr>
          <a:xfrm>
            <a:off x="7530465" y="3042285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2B570C-155F-84F4-0ACD-DFD2836ADCF0}"/>
              </a:ext>
            </a:extLst>
          </p:cNvPr>
          <p:cNvSpPr/>
          <p:nvPr/>
        </p:nvSpPr>
        <p:spPr>
          <a:xfrm>
            <a:off x="7912989" y="2763298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67B983-3817-11B7-410B-1FD1EF20523D}"/>
              </a:ext>
            </a:extLst>
          </p:cNvPr>
          <p:cNvSpPr/>
          <p:nvPr/>
        </p:nvSpPr>
        <p:spPr>
          <a:xfrm>
            <a:off x="7598664" y="3319800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023E2C-DF5C-C412-DC0E-3542842208B5}"/>
              </a:ext>
            </a:extLst>
          </p:cNvPr>
          <p:cNvSpPr/>
          <p:nvPr/>
        </p:nvSpPr>
        <p:spPr>
          <a:xfrm>
            <a:off x="7565136" y="3315228"/>
            <a:ext cx="48006" cy="48006"/>
          </a:xfrm>
          <a:prstGeom prst="ellipse">
            <a:avLst/>
          </a:prstGeom>
          <a:solidFill>
            <a:srgbClr val="7030A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947275B-CAAC-317D-C717-FD0F10D29FCC}"/>
              </a:ext>
            </a:extLst>
          </p:cNvPr>
          <p:cNvSpPr/>
          <p:nvPr/>
        </p:nvSpPr>
        <p:spPr>
          <a:xfrm>
            <a:off x="7242810" y="2693765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F2D0F9E-CD7F-E10D-5D9E-F10BC0144408}"/>
              </a:ext>
            </a:extLst>
          </p:cNvPr>
          <p:cNvSpPr/>
          <p:nvPr/>
        </p:nvSpPr>
        <p:spPr>
          <a:xfrm>
            <a:off x="6640830" y="2550414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7776BE-49EB-8833-0D6F-D801EAB34D59}"/>
              </a:ext>
            </a:extLst>
          </p:cNvPr>
          <p:cNvSpPr/>
          <p:nvPr/>
        </p:nvSpPr>
        <p:spPr>
          <a:xfrm>
            <a:off x="6720840" y="2430780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1B1DE0-C7D8-AC9F-9BF2-9D63FF890AE4}"/>
              </a:ext>
            </a:extLst>
          </p:cNvPr>
          <p:cNvSpPr/>
          <p:nvPr/>
        </p:nvSpPr>
        <p:spPr>
          <a:xfrm>
            <a:off x="6441357" y="2662871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F7ED1C-4FF8-0F5D-21DD-F1352C8B3ABE}"/>
              </a:ext>
            </a:extLst>
          </p:cNvPr>
          <p:cNvSpPr/>
          <p:nvPr/>
        </p:nvSpPr>
        <p:spPr>
          <a:xfrm>
            <a:off x="6653292" y="2859270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3F185F1-2922-04C8-CA0E-C9AFDE3A7E3D}"/>
              </a:ext>
            </a:extLst>
          </p:cNvPr>
          <p:cNvSpPr/>
          <p:nvPr/>
        </p:nvSpPr>
        <p:spPr>
          <a:xfrm>
            <a:off x="6762062" y="3141333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FAFC1B-ECD4-8216-7F21-CACEA6904D03}"/>
              </a:ext>
            </a:extLst>
          </p:cNvPr>
          <p:cNvSpPr/>
          <p:nvPr/>
        </p:nvSpPr>
        <p:spPr>
          <a:xfrm>
            <a:off x="6749231" y="3194870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84F2C8E-EEEC-8FB1-7E39-19E70765FF76}"/>
              </a:ext>
            </a:extLst>
          </p:cNvPr>
          <p:cNvSpPr/>
          <p:nvPr/>
        </p:nvSpPr>
        <p:spPr>
          <a:xfrm>
            <a:off x="6815525" y="3587472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0B30CD6-D873-AE11-8635-55349FF70E8C}"/>
              </a:ext>
            </a:extLst>
          </p:cNvPr>
          <p:cNvSpPr/>
          <p:nvPr/>
        </p:nvSpPr>
        <p:spPr>
          <a:xfrm>
            <a:off x="6933512" y="3307326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CC1558B-F53F-7111-8EA5-EFF5050225E7}"/>
              </a:ext>
            </a:extLst>
          </p:cNvPr>
          <p:cNvSpPr/>
          <p:nvPr/>
        </p:nvSpPr>
        <p:spPr>
          <a:xfrm>
            <a:off x="6894797" y="2964426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B990053-5CF0-787A-B0BC-75194C3CCB34}"/>
              </a:ext>
            </a:extLst>
          </p:cNvPr>
          <p:cNvSpPr/>
          <p:nvPr/>
        </p:nvSpPr>
        <p:spPr>
          <a:xfrm>
            <a:off x="6828503" y="3078726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C3504A86-BD9F-F907-5330-77C5D920D1D8}"/>
              </a:ext>
            </a:extLst>
          </p:cNvPr>
          <p:cNvSpPr/>
          <p:nvPr/>
        </p:nvSpPr>
        <p:spPr>
          <a:xfrm>
            <a:off x="6716048" y="3277755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6825DBC2-0808-10CB-64B3-90CEA39FC301}"/>
              </a:ext>
            </a:extLst>
          </p:cNvPr>
          <p:cNvSpPr/>
          <p:nvPr/>
        </p:nvSpPr>
        <p:spPr>
          <a:xfrm>
            <a:off x="6793476" y="3264924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7741FD4E-6A86-221F-6BD3-864F074AB680}"/>
              </a:ext>
            </a:extLst>
          </p:cNvPr>
          <p:cNvSpPr/>
          <p:nvPr/>
        </p:nvSpPr>
        <p:spPr>
          <a:xfrm>
            <a:off x="6817442" y="3334979"/>
            <a:ext cx="57150" cy="48006"/>
          </a:xfrm>
          <a:prstGeom prst="triangl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A8AE51F-228D-9794-F7EA-1982029F1777}"/>
              </a:ext>
            </a:extLst>
          </p:cNvPr>
          <p:cNvSpPr/>
          <p:nvPr/>
        </p:nvSpPr>
        <p:spPr>
          <a:xfrm>
            <a:off x="6677333" y="3298034"/>
            <a:ext cx="48006" cy="48006"/>
          </a:xfrm>
          <a:prstGeom prst="ellipse">
            <a:avLst/>
          </a:prstGeom>
          <a:solidFill>
            <a:srgbClr val="7030A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B76D7D-8601-C4C7-0264-E7940EDC8B6D}"/>
              </a:ext>
            </a:extLst>
          </p:cNvPr>
          <p:cNvSpPr/>
          <p:nvPr/>
        </p:nvSpPr>
        <p:spPr>
          <a:xfrm>
            <a:off x="6675488" y="3250176"/>
            <a:ext cx="48006" cy="48006"/>
          </a:xfrm>
          <a:prstGeom prst="ellipse">
            <a:avLst/>
          </a:prstGeom>
          <a:solidFill>
            <a:srgbClr val="7030A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C9577A-8570-E0F1-881E-22FF439F31F4}"/>
              </a:ext>
            </a:extLst>
          </p:cNvPr>
          <p:cNvSpPr/>
          <p:nvPr/>
        </p:nvSpPr>
        <p:spPr>
          <a:xfrm>
            <a:off x="6585109" y="3030665"/>
            <a:ext cx="41148" cy="411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50CEB9-5FDF-50FD-EACA-DD82C423E75F}"/>
              </a:ext>
            </a:extLst>
          </p:cNvPr>
          <p:cNvSpPr/>
          <p:nvPr/>
        </p:nvSpPr>
        <p:spPr>
          <a:xfrm>
            <a:off x="6293644" y="2594610"/>
            <a:ext cx="41148" cy="411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E134E6-214F-B7EA-ECBF-9B11B424FB24}"/>
              </a:ext>
            </a:extLst>
          </p:cNvPr>
          <p:cNvSpPr/>
          <p:nvPr/>
        </p:nvSpPr>
        <p:spPr>
          <a:xfrm>
            <a:off x="5849874" y="2753201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8C1C5F7-8DE9-9106-EAA3-304AC9660E53}"/>
              </a:ext>
            </a:extLst>
          </p:cNvPr>
          <p:cNvSpPr/>
          <p:nvPr/>
        </p:nvSpPr>
        <p:spPr>
          <a:xfrm>
            <a:off x="6312218" y="3268123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10542E-7595-C59B-6EF0-39540C401B0B}"/>
              </a:ext>
            </a:extLst>
          </p:cNvPr>
          <p:cNvSpPr/>
          <p:nvPr/>
        </p:nvSpPr>
        <p:spPr>
          <a:xfrm>
            <a:off x="6659784" y="3071812"/>
            <a:ext cx="235012" cy="2835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8F6EFBC-8AE4-EAC0-6BA0-9F68F67548D4}"/>
              </a:ext>
            </a:extLst>
          </p:cNvPr>
          <p:cNvSpPr/>
          <p:nvPr/>
        </p:nvSpPr>
        <p:spPr>
          <a:xfrm>
            <a:off x="5846445" y="3293840"/>
            <a:ext cx="48006" cy="4800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0ED1CB6-6882-C659-AEF8-BCEB76A7BA83}"/>
              </a:ext>
            </a:extLst>
          </p:cNvPr>
          <p:cNvSpPr/>
          <p:nvPr/>
        </p:nvSpPr>
        <p:spPr>
          <a:xfrm>
            <a:off x="4831080" y="2743676"/>
            <a:ext cx="41148" cy="411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9B88A6F-3C83-1437-2737-160BF0501147}"/>
              </a:ext>
            </a:extLst>
          </p:cNvPr>
          <p:cNvSpPr/>
          <p:nvPr/>
        </p:nvSpPr>
        <p:spPr>
          <a:xfrm>
            <a:off x="7229475" y="3758565"/>
            <a:ext cx="41148" cy="411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0F0320F-2D2F-A60A-EEF8-4E22C5F38F4E}"/>
              </a:ext>
            </a:extLst>
          </p:cNvPr>
          <p:cNvSpPr/>
          <p:nvPr/>
        </p:nvSpPr>
        <p:spPr>
          <a:xfrm>
            <a:off x="6910197" y="4266057"/>
            <a:ext cx="41148" cy="4114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96459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car charging at a charging station&#10;&#10;Description automatically generated">
            <a:extLst>
              <a:ext uri="{FF2B5EF4-FFF2-40B4-BE49-F238E27FC236}">
                <a16:creationId xmlns:a16="http://schemas.microsoft.com/office/drawing/2014/main" id="{AC34F22C-B5E0-5241-F992-4721C025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charging station&#10;&#10;Description automatically generated">
            <a:extLst>
              <a:ext uri="{FF2B5EF4-FFF2-40B4-BE49-F238E27FC236}">
                <a16:creationId xmlns:a16="http://schemas.microsoft.com/office/drawing/2014/main" id="{163E6B6D-D02F-C1EB-EC94-198D4EE20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1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car with a charging station&#10;&#10;Description automatically generated">
            <a:extLst>
              <a:ext uri="{FF2B5EF4-FFF2-40B4-BE49-F238E27FC236}">
                <a16:creationId xmlns:a16="http://schemas.microsoft.com/office/drawing/2014/main" id="{06B2E5C4-B795-FD7F-A8B7-1B41F8819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0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e chart with text and numbers&#10;&#10;Description automatically generated">
            <a:extLst>
              <a:ext uri="{FF2B5EF4-FFF2-40B4-BE49-F238E27FC236}">
                <a16:creationId xmlns:a16="http://schemas.microsoft.com/office/drawing/2014/main" id="{0B1E7249-A1AC-CEE1-722C-0F00FDA6A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5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white and blue text&#10;&#10;Description automatically generated">
            <a:extLst>
              <a:ext uri="{FF2B5EF4-FFF2-40B4-BE49-F238E27FC236}">
                <a16:creationId xmlns:a16="http://schemas.microsoft.com/office/drawing/2014/main" id="{7173F33F-3BAB-D3D2-ADAA-F8C38A9E7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2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ic of a jar with coins&#10;&#10;Description automatically generated">
            <a:extLst>
              <a:ext uri="{FF2B5EF4-FFF2-40B4-BE49-F238E27FC236}">
                <a16:creationId xmlns:a16="http://schemas.microsoft.com/office/drawing/2014/main" id="{85CEC8C4-5EEC-2555-3730-42B880C31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as pump&#10;&#10;Description automatically generated">
            <a:extLst>
              <a:ext uri="{FF2B5EF4-FFF2-40B4-BE49-F238E27FC236}">
                <a16:creationId xmlns:a16="http://schemas.microsoft.com/office/drawing/2014/main" id="{2535E966-A0E6-2ACE-9075-B97A49871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5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4E93649-5A84-AA23-4AC0-F12E6AAF6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82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168</Words>
  <Application>Microsoft Office PowerPoint</Application>
  <PresentationFormat>On-screen Show (4:3)</PresentationFormat>
  <Paragraphs>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HelveticaNeueLT Std</vt:lpstr>
      <vt:lpstr>HelveticaNeueLTStd-Roman</vt:lpstr>
      <vt:lpstr>ITCErasStd-Demi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MassDOT EVSE CFI Grant Overview</vt:lpstr>
      <vt:lpstr>MassDOT &amp; MBTA CFI Round 2 Grant Application</vt:lpstr>
      <vt:lpstr>CFI Grant: Potential Locations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Lemrise, Koby J. (DOT)</dc:creator>
  <cp:lastModifiedBy>Paul, Andrew K. (DOT)</cp:lastModifiedBy>
  <cp:revision>1</cp:revision>
  <dcterms:created xsi:type="dcterms:W3CDTF">2024-09-04T17:29:40Z</dcterms:created>
  <dcterms:modified xsi:type="dcterms:W3CDTF">2024-10-28T19:05:26Z</dcterms:modified>
</cp:coreProperties>
</file>